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8" r:id="rId4"/>
    <p:sldId id="266" r:id="rId5"/>
    <p:sldId id="267" r:id="rId6"/>
    <p:sldId id="279" r:id="rId7"/>
    <p:sldId id="280" r:id="rId8"/>
    <p:sldId id="268" r:id="rId9"/>
    <p:sldId id="269" r:id="rId10"/>
    <p:sldId id="281" r:id="rId11"/>
    <p:sldId id="282" r:id="rId12"/>
    <p:sldId id="284" r:id="rId13"/>
    <p:sldId id="285" r:id="rId14"/>
    <p:sldId id="286" r:id="rId15"/>
    <p:sldId id="265" r:id="rId1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CACA"/>
          </a:solidFill>
        </a:fill>
      </a:tcStyle>
    </a:wholeTbl>
    <a:band2H>
      <a:tcTxStyle/>
      <a:tcStyle>
        <a:tcBdr/>
        <a:fill>
          <a:solidFill>
            <a:srgbClr val="EC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4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effectLst/>
                <a:latin typeface="+mn-lt"/>
                <a:ea typeface="+mn-ea"/>
                <a:cs typeface="+mn-cs"/>
                <a:sym typeface="Arial"/>
              </a:rPr>
              <a:t>Behavior </a:t>
            </a:r>
            <a:r>
              <a:rPr lang="en-US" sz="1200" b="0" i="0" dirty="0" err="1">
                <a:effectLst/>
                <a:latin typeface="+mn-lt"/>
                <a:ea typeface="+mn-ea"/>
                <a:cs typeface="+mn-cs"/>
                <a:sym typeface="Arial"/>
              </a:rPr>
              <a:t>basedDynamicSummarization</a:t>
            </a:r>
            <a:r>
              <a:rPr lang="en-US" sz="1200" b="0" i="0" dirty="0">
                <a:effectLst/>
                <a:latin typeface="+mn-lt"/>
                <a:ea typeface="+mn-ea"/>
                <a:cs typeface="+mn-cs"/>
                <a:sym typeface="Arial"/>
              </a:rPr>
              <a:t> (BDS) model 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58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89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1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effectLst/>
                <a:latin typeface="+mn-lt"/>
                <a:ea typeface="+mn-ea"/>
                <a:cs typeface="+mn-cs"/>
                <a:sym typeface="Arial"/>
              </a:rPr>
              <a:t>Input Component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55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effectLst/>
                <a:latin typeface="+mn-lt"/>
                <a:ea typeface="+mn-ea"/>
                <a:cs typeface="+mn-cs"/>
                <a:sym typeface="Arial"/>
              </a:rPr>
              <a:t>‘</a:t>
            </a:r>
            <a:r>
              <a:rPr lang="en-US" sz="1200" b="0" i="0" dirty="0" err="1">
                <a:effectLst/>
                <a:latin typeface="+mn-lt"/>
                <a:ea typeface="+mn-ea"/>
                <a:cs typeface="+mn-cs"/>
                <a:sym typeface="Arial"/>
              </a:rPr>
              <a:t>Quality’,‘Cost</a:t>
            </a:r>
            <a:r>
              <a:rPr lang="en-US" sz="1200" b="0" i="0" dirty="0">
                <a:effectLst/>
                <a:latin typeface="+mn-lt"/>
                <a:ea typeface="+mn-ea"/>
                <a:cs typeface="+mn-cs"/>
                <a:sym typeface="Arial"/>
              </a:rPr>
              <a:t>-performance Ratio’, ‘Fitness’ and ‘Material’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79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 err="1">
                <a:effectLst/>
                <a:latin typeface="+mn-lt"/>
                <a:ea typeface="+mn-ea"/>
                <a:cs typeface="+mn-cs"/>
                <a:sym typeface="Arial"/>
              </a:rPr>
              <a:t>ut</a:t>
            </a:r>
            <a:r>
              <a:rPr lang="en-US" sz="1200" b="0" i="0" dirty="0">
                <a:effectLst/>
                <a:latin typeface="+mn-lt"/>
                <a:ea typeface="+mn-ea"/>
                <a:cs typeface="+mn-cs"/>
                <a:sym typeface="Arial"/>
              </a:rPr>
              <a:t> more efforts </a:t>
            </a:r>
            <a:r>
              <a:rPr lang="en-US" sz="1200" b="0" i="0" dirty="0" err="1">
                <a:effectLst/>
                <a:latin typeface="+mn-lt"/>
                <a:ea typeface="+mn-ea"/>
                <a:cs typeface="+mn-cs"/>
                <a:sym typeface="Arial"/>
              </a:rPr>
              <a:t>onexploring</a:t>
            </a:r>
            <a:r>
              <a:rPr lang="en-US" sz="1200" b="0" i="0" dirty="0">
                <a:effectLst/>
                <a:latin typeface="+mn-lt"/>
                <a:ea typeface="+mn-ea"/>
                <a:cs typeface="+mn-cs"/>
                <a:sym typeface="Arial"/>
              </a:rPr>
              <a:t> the influence of summarization generation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76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"/>
          <p:cNvSpPr/>
          <p:nvPr/>
        </p:nvSpPr>
        <p:spPr>
          <a:xfrm>
            <a:off x="-1" y="0"/>
            <a:ext cx="9144002" cy="4648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i="0"/>
            </a:pPr>
            <a:endParaRPr/>
          </a:p>
        </p:txBody>
      </p:sp>
      <p:sp>
        <p:nvSpPr>
          <p:cNvPr id="23" name="Line"/>
          <p:cNvSpPr/>
          <p:nvPr/>
        </p:nvSpPr>
        <p:spPr>
          <a:xfrm>
            <a:off x="2106612" y="2551112"/>
            <a:ext cx="4903788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Line"/>
          <p:cNvSpPr/>
          <p:nvPr/>
        </p:nvSpPr>
        <p:spPr>
          <a:xfrm>
            <a:off x="-1" y="4648200"/>
            <a:ext cx="9144002" cy="0"/>
          </a:xfrm>
          <a:prstGeom prst="line">
            <a:avLst/>
          </a:prstGeom>
          <a:ln w="4762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"/>
          <p:cNvSpPr/>
          <p:nvPr/>
        </p:nvSpPr>
        <p:spPr>
          <a:xfrm>
            <a:off x="-1" y="0"/>
            <a:ext cx="9144002" cy="4648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i="0"/>
            </a:pPr>
            <a:endParaRPr/>
          </a:p>
        </p:txBody>
      </p:sp>
      <p:sp>
        <p:nvSpPr>
          <p:cNvPr id="33" name="Line"/>
          <p:cNvSpPr/>
          <p:nvPr/>
        </p:nvSpPr>
        <p:spPr>
          <a:xfrm>
            <a:off x="2106612" y="2551112"/>
            <a:ext cx="4903788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Line"/>
          <p:cNvSpPr/>
          <p:nvPr/>
        </p:nvSpPr>
        <p:spPr>
          <a:xfrm>
            <a:off x="-1" y="4648200"/>
            <a:ext cx="9144002" cy="0"/>
          </a:xfrm>
          <a:prstGeom prst="line">
            <a:avLst/>
          </a:prstGeom>
          <a:ln w="4762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1" y="6172200"/>
            <a:ext cx="9144002" cy="685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i="0"/>
            </a:pPr>
            <a:endParaRPr/>
          </a:p>
        </p:txBody>
      </p:sp>
      <p:sp>
        <p:nvSpPr>
          <p:cNvPr id="3" name="Line"/>
          <p:cNvSpPr/>
          <p:nvPr/>
        </p:nvSpPr>
        <p:spPr>
          <a:xfrm>
            <a:off x="-1" y="442912"/>
            <a:ext cx="9144002" cy="1"/>
          </a:xfrm>
          <a:prstGeom prst="line">
            <a:avLst/>
          </a:prstGeom>
          <a:ln>
            <a:solidFill>
              <a:srgbClr val="B0B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Line"/>
          <p:cNvSpPr/>
          <p:nvPr/>
        </p:nvSpPr>
        <p:spPr>
          <a:xfrm>
            <a:off x="-1" y="6156325"/>
            <a:ext cx="9144002" cy="0"/>
          </a:xfrm>
          <a:prstGeom prst="line">
            <a:avLst/>
          </a:prstGeom>
          <a:ln w="4762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" name="iu_h_wh" descr="iu_h_w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6324600"/>
            <a:ext cx="22098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181100" marR="0" indent="-2667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6916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844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416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0988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560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132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MAD: Adversarial Multiscale Anomaly Detection on High-Dimensional and Time-Evolving Categorical Data"/>
          <p:cNvSpPr txBox="1">
            <a:spLocks noGrp="1"/>
          </p:cNvSpPr>
          <p:nvPr>
            <p:ph type="title" idx="4294967295"/>
          </p:nvPr>
        </p:nvSpPr>
        <p:spPr>
          <a:xfrm>
            <a:off x="455612" y="1204912"/>
            <a:ext cx="8232776" cy="121920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48055">
              <a:defRPr sz="2548" b="0">
                <a:solidFill>
                  <a:srgbClr val="FFFFFF"/>
                </a:solidFill>
              </a:defRPr>
            </a:lvl1pPr>
          </a:lstStyle>
          <a:p>
            <a:r>
              <a:rPr lang="en-US" altLang="zh-CN" dirty="0"/>
              <a:t>Behavior based Dynamic Summarization on Product Aspects via Reinforcement </a:t>
            </a:r>
            <a:r>
              <a:rPr lang="en-US" altLang="zh-CN" dirty="0" err="1"/>
              <a:t>Neighbour</a:t>
            </a:r>
            <a:r>
              <a:rPr lang="en-US" altLang="zh-CN" dirty="0"/>
              <a:t> Selection</a:t>
            </a:r>
            <a:endParaRPr dirty="0"/>
          </a:p>
        </p:txBody>
      </p:sp>
      <p:pic>
        <p:nvPicPr>
          <p:cNvPr id="45" name="image.tif" descr="image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52" y="4899003"/>
            <a:ext cx="3349375" cy="1748653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Zheng Gao…"/>
          <p:cNvSpPr txBox="1"/>
          <p:nvPr/>
        </p:nvSpPr>
        <p:spPr>
          <a:xfrm>
            <a:off x="1891094" y="2620143"/>
            <a:ext cx="5361812" cy="808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886968">
              <a:defRPr sz="1649" i="0">
                <a:solidFill>
                  <a:srgbClr val="FFFFFF"/>
                </a:solidFill>
              </a:defRPr>
            </a:pPr>
            <a:r>
              <a:rPr dirty="0"/>
              <a:t>Zheng Gao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 err="1"/>
              <a:t>Lujun</a:t>
            </a:r>
            <a:r>
              <a:rPr lang="en-US" altLang="zh-CN" dirty="0"/>
              <a:t> Zhao,</a:t>
            </a:r>
            <a:r>
              <a:rPr lang="zh-CN" altLang="en-US" dirty="0"/>
              <a:t> </a:t>
            </a:r>
            <a:r>
              <a:rPr lang="en-US" altLang="zh-CN" dirty="0"/>
              <a:t>Heng Huang,</a:t>
            </a:r>
            <a:r>
              <a:rPr lang="zh-CN" altLang="en-US" dirty="0"/>
              <a:t> </a:t>
            </a:r>
            <a:r>
              <a:rPr lang="en-US" sz="1649" i="0" dirty="0" err="1"/>
              <a:t>Hongsong</a:t>
            </a:r>
            <a:r>
              <a:rPr lang="en-US" sz="1649" i="0" dirty="0"/>
              <a:t> Li</a:t>
            </a:r>
            <a:r>
              <a:rPr lang="en-US" altLang="zh-CN" sz="1649" i="0" dirty="0"/>
              <a:t>,</a:t>
            </a:r>
            <a:r>
              <a:rPr lang="zh-CN" altLang="en-US" sz="1649" i="0" dirty="0"/>
              <a:t> </a:t>
            </a:r>
            <a:r>
              <a:rPr lang="en-US" sz="1649" i="0" dirty="0"/>
              <a:t>Changlong Sun</a:t>
            </a:r>
            <a:r>
              <a:rPr lang="en-US" altLang="zh-CN" sz="1649" i="0" dirty="0"/>
              <a:t>,</a:t>
            </a:r>
            <a:r>
              <a:rPr lang="zh-CN" altLang="en-US" sz="1649" i="0" dirty="0"/>
              <a:t> </a:t>
            </a:r>
            <a:r>
              <a:rPr lang="en-US" sz="1649" i="0" dirty="0"/>
              <a:t>Luo Si</a:t>
            </a:r>
            <a:r>
              <a:rPr lang="en-US" altLang="zh-CN" sz="1649" i="0" dirty="0"/>
              <a:t>,</a:t>
            </a:r>
            <a:r>
              <a:rPr lang="zh-CN" altLang="en-US" sz="1649" i="0" dirty="0"/>
              <a:t> </a:t>
            </a:r>
            <a:r>
              <a:rPr lang="en-US" sz="1649" i="0" dirty="0" err="1"/>
              <a:t>Xiaozhong</a:t>
            </a:r>
            <a:r>
              <a:rPr lang="en-US" sz="1649" i="0" dirty="0"/>
              <a:t> Liu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971FB8-B83A-4044-93F4-59B48D13E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675" y="4802476"/>
            <a:ext cx="3100230" cy="193764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3600" dirty="0"/>
              <a:t>Automatic</a:t>
            </a:r>
            <a:r>
              <a:rPr lang="zh-CN" altLang="en-US" sz="3600" dirty="0"/>
              <a:t> </a:t>
            </a:r>
            <a:r>
              <a:rPr lang="en-US" altLang="zh-CN" sz="3600" dirty="0"/>
              <a:t>&amp;</a:t>
            </a:r>
            <a:r>
              <a:rPr lang="zh-CN" altLang="en-US" sz="3600" dirty="0"/>
              <a:t> </a:t>
            </a:r>
            <a:r>
              <a:rPr lang="en-US" altLang="zh-CN" sz="3600" dirty="0"/>
              <a:t>Human</a:t>
            </a:r>
            <a:r>
              <a:rPr lang="zh-CN" altLang="en-US" sz="3600" dirty="0"/>
              <a:t> </a:t>
            </a:r>
            <a:r>
              <a:rPr lang="en-US" altLang="zh-CN" sz="3600" dirty="0"/>
              <a:t>Evaluation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C5CFBB-1459-1D44-911E-AE687B7C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47" y="1803116"/>
            <a:ext cx="7082106" cy="36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078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57784">
              <a:spcBef>
                <a:spcPts val="400"/>
              </a:spcBef>
              <a:defRPr sz="1708"/>
            </a:pPr>
            <a:r>
              <a:rPr lang="en-US" altLang="zh-CN" sz="3600" dirty="0"/>
              <a:t>Dynamic</a:t>
            </a:r>
            <a:r>
              <a:rPr lang="zh-CN" altLang="en-US" sz="3600" dirty="0"/>
              <a:t> </a:t>
            </a:r>
            <a:r>
              <a:rPr lang="en-US" altLang="zh-CN" sz="3600" dirty="0"/>
              <a:t>Performance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CA9A8C-A2F6-8E4D-B2CF-FC5840DC3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99" y="1530714"/>
            <a:ext cx="4385567" cy="4163768"/>
          </a:xfrm>
          <a:prstGeom prst="rect">
            <a:avLst/>
          </a:prstGeom>
        </p:spPr>
      </p:pic>
      <p:sp>
        <p:nvSpPr>
          <p:cNvPr id="8" name="Anomaly detection can provide a wide range of applications, from capturing rare events or unusual observations to protecting a complex system against failures or attacks.…">
            <a:extLst>
              <a:ext uri="{FF2B5EF4-FFF2-40B4-BE49-F238E27FC236}">
                <a16:creationId xmlns:a16="http://schemas.microsoft.com/office/drawing/2014/main" id="{25374EDC-B5FD-E444-B327-3B7F514D9718}"/>
              </a:ext>
            </a:extLst>
          </p:cNvPr>
          <p:cNvSpPr txBox="1">
            <a:spLocks/>
          </p:cNvSpPr>
          <p:nvPr/>
        </p:nvSpPr>
        <p:spPr>
          <a:xfrm>
            <a:off x="414292" y="1756744"/>
            <a:ext cx="3516711" cy="3570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181100" marR="0" indent="-2667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691639" marR="0" indent="-32003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844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416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0988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560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132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71249" indent="-171249" defTabSz="557784" hangingPunct="1">
              <a:spcBef>
                <a:spcPts val="400"/>
              </a:spcBef>
              <a:buFontTx/>
              <a:buChar char="•"/>
              <a:defRPr sz="1708"/>
            </a:pPr>
            <a:r>
              <a:rPr lang="en-US" altLang="zh-CN" sz="2000" dirty="0"/>
              <a:t>Compared</a:t>
            </a:r>
            <a:r>
              <a:rPr lang="zh-CN" altLang="en-US" sz="2000" dirty="0"/>
              <a:t> </a:t>
            </a: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dirty="0"/>
              <a:t>three</a:t>
            </a:r>
            <a:r>
              <a:rPr lang="zh-CN" altLang="en-US" sz="2000" dirty="0"/>
              <a:t> </a:t>
            </a:r>
            <a:r>
              <a:rPr lang="en-US" altLang="zh-CN" sz="2000" dirty="0"/>
              <a:t>best</a:t>
            </a:r>
            <a:r>
              <a:rPr lang="zh-CN" altLang="en-US" sz="2000" dirty="0"/>
              <a:t> </a:t>
            </a:r>
            <a:r>
              <a:rPr lang="en-US" altLang="zh-CN" sz="2000" dirty="0"/>
              <a:t>baselines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marL="171249" indent="-171249" defTabSz="557784" hangingPunct="1">
              <a:spcBef>
                <a:spcPts val="400"/>
              </a:spcBef>
              <a:buFontTx/>
              <a:buChar char="•"/>
              <a:defRPr sz="1708"/>
            </a:pPr>
            <a:r>
              <a:rPr lang="en-US" altLang="zh-CN" sz="2000" dirty="0"/>
              <a:t>Across</a:t>
            </a:r>
            <a:r>
              <a:rPr lang="zh-CN" altLang="en-US" sz="2000" dirty="0"/>
              <a:t> </a:t>
            </a:r>
            <a:r>
              <a:rPr lang="en-US" altLang="zh-CN" sz="2000" dirty="0"/>
              <a:t>all</a:t>
            </a:r>
            <a:r>
              <a:rPr lang="zh-CN" altLang="en-US" sz="2000" dirty="0"/>
              <a:t> </a:t>
            </a:r>
            <a:r>
              <a:rPr lang="en-US" altLang="zh-CN" sz="2000" dirty="0"/>
              <a:t>five</a:t>
            </a:r>
            <a:r>
              <a:rPr lang="zh-CN" altLang="en-US" sz="2000" dirty="0"/>
              <a:t> </a:t>
            </a:r>
            <a:r>
              <a:rPr lang="en-US" altLang="zh-CN" sz="2000" dirty="0"/>
              <a:t>time</a:t>
            </a:r>
            <a:r>
              <a:rPr lang="zh-CN" altLang="en-US" sz="2000" dirty="0"/>
              <a:t> </a:t>
            </a:r>
            <a:r>
              <a:rPr lang="en-US" altLang="zh-CN" sz="2000" dirty="0"/>
              <a:t>periods</a:t>
            </a:r>
          </a:p>
          <a:p>
            <a:pPr marL="171249" indent="-171249" defTabSz="557784" hangingPunct="1">
              <a:spcBef>
                <a:spcPts val="400"/>
              </a:spcBef>
              <a:buFontTx/>
              <a:buChar char="•"/>
              <a:defRPr sz="1708"/>
            </a:pPr>
            <a:r>
              <a:rPr lang="en-US" altLang="zh-CN" sz="2000" dirty="0"/>
              <a:t>Reported</a:t>
            </a:r>
            <a:r>
              <a:rPr lang="zh-CN" altLang="en-US" sz="2000" dirty="0"/>
              <a:t> </a:t>
            </a:r>
            <a:r>
              <a:rPr lang="en-US" altLang="zh-CN" sz="2000" dirty="0"/>
              <a:t>all</a:t>
            </a:r>
            <a:r>
              <a:rPr lang="zh-CN" altLang="en-US" sz="2000" dirty="0"/>
              <a:t> </a:t>
            </a:r>
            <a:r>
              <a:rPr lang="en-US" altLang="zh-CN" sz="2000" dirty="0"/>
              <a:t>four</a:t>
            </a:r>
            <a:r>
              <a:rPr lang="zh-CN" altLang="en-US" sz="2000" dirty="0"/>
              <a:t> </a:t>
            </a:r>
            <a:r>
              <a:rPr lang="en-US" altLang="zh-CN" sz="2000" dirty="0"/>
              <a:t>metrics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ROUGE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METEOR.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467836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/>
              <a:t>Input Component Evaluation</a:t>
            </a:r>
            <a:endParaRPr dirty="0"/>
          </a:p>
        </p:txBody>
      </p:sp>
      <p:sp>
        <p:nvSpPr>
          <p:cNvPr id="50" name="Anomaly detection can provide a wide range of applications, from capturing rare events or unusual observations to protecting a complex system against failures or attacks.…"/>
          <p:cNvSpPr txBox="1">
            <a:spLocks noGrp="1"/>
          </p:cNvSpPr>
          <p:nvPr>
            <p:ph type="body" sz="quarter" idx="4294967295"/>
          </p:nvPr>
        </p:nvSpPr>
        <p:spPr>
          <a:xfrm>
            <a:off x="418291" y="1941027"/>
            <a:ext cx="7290199" cy="35705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249" indent="-171249" defTabSz="557784">
              <a:spcBef>
                <a:spcPts val="400"/>
              </a:spcBef>
              <a:buFontTx/>
              <a:buChar char="•"/>
              <a:defRPr sz="1708"/>
            </a:pPr>
            <a:r>
              <a:rPr lang="en-US" altLang="zh-CN" sz="2000" dirty="0"/>
              <a:t>There</a:t>
            </a:r>
            <a:r>
              <a:rPr lang="zh-CN" altLang="en-US" sz="2000" dirty="0"/>
              <a:t> </a:t>
            </a:r>
            <a:r>
              <a:rPr lang="en-US" altLang="zh-CN" sz="2000" dirty="0"/>
              <a:t>are</a:t>
            </a:r>
            <a:r>
              <a:rPr lang="zh-CN" altLang="en-US" sz="2000" dirty="0"/>
              <a:t> </a:t>
            </a:r>
            <a:r>
              <a:rPr lang="en-US" altLang="zh-CN" sz="2000" dirty="0"/>
              <a:t>three</a:t>
            </a:r>
            <a:r>
              <a:rPr lang="zh-CN" altLang="en-US" sz="2000" dirty="0"/>
              <a:t> </a:t>
            </a:r>
            <a:r>
              <a:rPr lang="en-US" altLang="zh-CN" sz="2000" dirty="0"/>
              <a:t>types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model</a:t>
            </a:r>
            <a:r>
              <a:rPr lang="zh-CN" altLang="en-US" sz="2000" dirty="0"/>
              <a:t> </a:t>
            </a:r>
            <a:r>
              <a:rPr lang="en-US" altLang="zh-CN" sz="2000" dirty="0"/>
              <a:t>input: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lvl="2" indent="-342900" defTabSz="557784">
              <a:spcBef>
                <a:spcPts val="400"/>
              </a:spcBef>
              <a:defRPr sz="1708"/>
            </a:pPr>
            <a:r>
              <a:rPr lang="en-US" sz="2000" dirty="0"/>
              <a:t>user behavior</a:t>
            </a:r>
            <a:r>
              <a:rPr lang="zh-CN" altLang="en-US" sz="2000" dirty="0"/>
              <a:t> </a:t>
            </a:r>
            <a:r>
              <a:rPr lang="en-US" altLang="zh-CN" sz="2000" dirty="0"/>
              <a:t>(pretraining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Task</a:t>
            </a:r>
            <a:r>
              <a:rPr lang="zh-CN" altLang="en-US" sz="2000" dirty="0"/>
              <a:t> </a:t>
            </a:r>
            <a:r>
              <a:rPr lang="en-US" altLang="zh-CN" sz="2000" dirty="0"/>
              <a:t>1)</a:t>
            </a:r>
            <a:endParaRPr lang="en-US" sz="2000" dirty="0"/>
          </a:p>
          <a:p>
            <a:pPr lvl="2" indent="-342900" defTabSz="557784">
              <a:spcBef>
                <a:spcPts val="400"/>
              </a:spcBef>
              <a:defRPr sz="1708"/>
            </a:pPr>
            <a:r>
              <a:rPr lang="en-US" sz="2000" dirty="0"/>
              <a:t>product category</a:t>
            </a:r>
            <a:r>
              <a:rPr lang="en-US" altLang="zh-CN" sz="2000" dirty="0"/>
              <a:t>(pretraining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Task</a:t>
            </a:r>
            <a:r>
              <a:rPr lang="zh-CN" altLang="en-US" sz="2000" dirty="0"/>
              <a:t> </a:t>
            </a:r>
            <a:r>
              <a:rPr lang="en-US" altLang="zh-CN" sz="2000" dirty="0"/>
              <a:t>1)</a:t>
            </a:r>
          </a:p>
          <a:p>
            <a:pPr lvl="2" indent="-342900" defTabSz="557784">
              <a:spcBef>
                <a:spcPts val="400"/>
              </a:spcBef>
              <a:defRPr sz="1708"/>
            </a:pPr>
            <a:r>
              <a:rPr lang="en-US" altLang="zh-CN" sz="2000" dirty="0"/>
              <a:t>profile</a:t>
            </a:r>
            <a:r>
              <a:rPr lang="zh-CN" altLang="en-US" sz="2000" dirty="0"/>
              <a:t> </a:t>
            </a:r>
            <a:r>
              <a:rPr lang="en-US" altLang="zh-CN" sz="2000" dirty="0"/>
              <a:t>-</a:t>
            </a:r>
            <a:r>
              <a:rPr lang="zh-CN" altLang="en-US" sz="2000" dirty="0"/>
              <a:t> </a:t>
            </a:r>
            <a:r>
              <a:rPr lang="en-US" altLang="zh-CN" sz="2000" dirty="0"/>
              <a:t>product</a:t>
            </a:r>
            <a:r>
              <a:rPr lang="en-US" sz="2000" dirty="0"/>
              <a:t> descriptive</a:t>
            </a:r>
            <a:r>
              <a:rPr lang="zh-CN" altLang="en-US" sz="2000" dirty="0"/>
              <a:t> </a:t>
            </a:r>
            <a:r>
              <a:rPr lang="en-US" sz="2000" dirty="0"/>
              <a:t>phrase</a:t>
            </a:r>
            <a:r>
              <a:rPr lang="en-US" altLang="zh-CN" sz="2000" dirty="0"/>
              <a:t>s</a:t>
            </a:r>
            <a:r>
              <a:rPr lang="zh-CN" altLang="en-US" sz="2000" dirty="0"/>
              <a:t> </a:t>
            </a:r>
            <a:r>
              <a:rPr lang="en-US" altLang="zh-CN" sz="2000" dirty="0"/>
              <a:t>(input for Task 2)</a:t>
            </a:r>
            <a:endParaRPr lang="en-US" sz="2000" dirty="0"/>
          </a:p>
          <a:p>
            <a:pPr marL="171249" indent="-171249" defTabSz="557784">
              <a:spcBef>
                <a:spcPts val="400"/>
              </a:spcBef>
              <a:buFontTx/>
              <a:buChar char="•"/>
              <a:defRPr sz="1708"/>
            </a:pPr>
            <a:r>
              <a:rPr lang="en-US" altLang="zh-CN" sz="2000" dirty="0"/>
              <a:t>Removing</a:t>
            </a:r>
            <a:r>
              <a:rPr lang="zh-CN" altLang="en-US" sz="2000" dirty="0"/>
              <a:t> </a:t>
            </a:r>
            <a:r>
              <a:rPr lang="en-US" altLang="zh-CN" sz="2000" dirty="0"/>
              <a:t>each</a:t>
            </a:r>
            <a:r>
              <a:rPr lang="zh-CN" altLang="en-US" sz="2000" dirty="0"/>
              <a:t> </a:t>
            </a:r>
            <a:r>
              <a:rPr lang="en-US" altLang="zh-CN" sz="2000" dirty="0"/>
              <a:t>input</a:t>
            </a:r>
            <a:r>
              <a:rPr lang="zh-CN" altLang="en-US" sz="2000" dirty="0"/>
              <a:t> </a:t>
            </a:r>
            <a:r>
              <a:rPr lang="en-US" altLang="zh-CN" sz="2000" dirty="0"/>
              <a:t>component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check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model</a:t>
            </a:r>
            <a:r>
              <a:rPr lang="zh-CN" altLang="en-US" sz="2000" dirty="0"/>
              <a:t> </a:t>
            </a:r>
            <a:r>
              <a:rPr lang="en-US" altLang="zh-CN" sz="2000" dirty="0"/>
              <a:t>performance</a:t>
            </a:r>
            <a:r>
              <a:rPr lang="zh-CN" altLang="en-US" sz="2000" dirty="0"/>
              <a:t> </a:t>
            </a:r>
            <a:r>
              <a:rPr lang="en-US" altLang="zh-CN" sz="2000" dirty="0"/>
              <a:t>drop</a:t>
            </a:r>
            <a:endParaRPr lang="en-US" sz="2000" dirty="0"/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endParaRPr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84B942-F793-3940-9CDF-7DA3A3186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4178069"/>
            <a:ext cx="53086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1317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22C60E-2768-EB44-9BCB-4905A1F11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06" y="1790622"/>
            <a:ext cx="6216587" cy="36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7602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endParaRPr dirty="0"/>
          </a:p>
        </p:txBody>
      </p:sp>
      <p:sp>
        <p:nvSpPr>
          <p:cNvPr id="50" name="Anomaly detection can provide a wide range of applications, from capturing rare events or unusual observations to protecting a complex system against failures or attacks.…"/>
          <p:cNvSpPr txBox="1">
            <a:spLocks noGrp="1"/>
          </p:cNvSpPr>
          <p:nvPr>
            <p:ph type="body" sz="quarter" idx="4294967295"/>
          </p:nvPr>
        </p:nvSpPr>
        <p:spPr>
          <a:xfrm>
            <a:off x="418291" y="1941027"/>
            <a:ext cx="7290199" cy="35705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249" indent="-171249" defTabSz="557784">
              <a:spcBef>
                <a:spcPts val="400"/>
              </a:spcBef>
              <a:buFontTx/>
              <a:buChar char="•"/>
              <a:defRPr sz="1708"/>
            </a:pPr>
            <a:r>
              <a:rPr lang="en-US" altLang="zh-CN" sz="2000" dirty="0"/>
              <a:t>I</a:t>
            </a:r>
            <a:r>
              <a:rPr lang="en-US" sz="2000" dirty="0"/>
              <a:t>ntegrate all separated segments into</a:t>
            </a:r>
            <a:r>
              <a:rPr lang="zh-CN" altLang="en-US" sz="2000" dirty="0"/>
              <a:t> </a:t>
            </a:r>
            <a:r>
              <a:rPr lang="en-US" sz="2000" dirty="0"/>
              <a:t>the main model to achieve joint training</a:t>
            </a:r>
            <a:r>
              <a:rPr lang="en-US" altLang="zh-CN" sz="2000" dirty="0"/>
              <a:t>.</a:t>
            </a:r>
            <a:endParaRPr lang="en-US" sz="2000" dirty="0"/>
          </a:p>
          <a:p>
            <a:pPr marL="171249" indent="-171249" defTabSz="557784">
              <a:spcBef>
                <a:spcPts val="400"/>
              </a:spcBef>
              <a:buFontTx/>
              <a:buChar char="•"/>
              <a:defRPr sz="1708"/>
            </a:pPr>
            <a:r>
              <a:rPr lang="en-US" altLang="zh-CN" sz="2000" dirty="0"/>
              <a:t>P</a:t>
            </a:r>
            <a:r>
              <a:rPr lang="en-US" sz="2000" dirty="0"/>
              <a:t>ut more efforts on</a:t>
            </a:r>
            <a:r>
              <a:rPr lang="zh-CN" altLang="en-US" sz="2000" dirty="0"/>
              <a:t> </a:t>
            </a:r>
            <a:r>
              <a:rPr lang="en-US" sz="2000" dirty="0"/>
              <a:t>exploring the influence of summarization generation task</a:t>
            </a:r>
            <a:r>
              <a:rPr lang="en-US" altLang="zh-CN" sz="2000" dirty="0"/>
              <a:t>.</a:t>
            </a:r>
          </a:p>
          <a:p>
            <a:pPr marL="171249" indent="-171249" defTabSz="557784">
              <a:spcBef>
                <a:spcPts val="400"/>
              </a:spcBef>
              <a:buFontTx/>
              <a:buChar char="•"/>
              <a:defRPr sz="1708"/>
            </a:pPr>
            <a:r>
              <a:rPr lang="en-US" altLang="zh-CN" sz="2000" dirty="0"/>
              <a:t>Be</a:t>
            </a:r>
            <a:r>
              <a:rPr lang="zh-CN" altLang="en-US" sz="2000" dirty="0"/>
              <a:t> </a:t>
            </a:r>
            <a:r>
              <a:rPr lang="en-US" altLang="zh-CN" sz="2000" dirty="0"/>
              <a:t>more</a:t>
            </a:r>
            <a:r>
              <a:rPr lang="zh-CN" altLang="en-US" sz="2000" dirty="0"/>
              <a:t> </a:t>
            </a:r>
            <a:r>
              <a:rPr lang="en-US" altLang="zh-CN" sz="2000" dirty="0"/>
              <a:t>sensitive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cautious</a:t>
            </a:r>
            <a:r>
              <a:rPr lang="zh-CN" altLang="en-US" sz="2000" dirty="0"/>
              <a:t> </a:t>
            </a:r>
            <a:r>
              <a:rPr lang="en-US" altLang="zh-CN" sz="2000" dirty="0"/>
              <a:t>about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generated</a:t>
            </a:r>
            <a:r>
              <a:rPr lang="zh-CN" altLang="en-US" sz="2000" dirty="0"/>
              <a:t> </a:t>
            </a:r>
            <a:r>
              <a:rPr lang="en-US" altLang="zh-CN" sz="2000" dirty="0"/>
              <a:t>summaries,</a:t>
            </a:r>
            <a:r>
              <a:rPr lang="zh-CN" altLang="en-US" sz="2000" dirty="0"/>
              <a:t> </a:t>
            </a:r>
            <a:r>
              <a:rPr lang="en-US" altLang="zh-CN" sz="2000" dirty="0"/>
              <a:t>which</a:t>
            </a:r>
            <a:r>
              <a:rPr lang="zh-CN" altLang="en-US" sz="2000" dirty="0"/>
              <a:t> </a:t>
            </a:r>
            <a:r>
              <a:rPr lang="en-US" altLang="zh-CN" sz="2000" dirty="0"/>
              <a:t>should</a:t>
            </a:r>
            <a:r>
              <a:rPr lang="zh-CN" altLang="en-US" sz="2000" dirty="0"/>
              <a:t> </a:t>
            </a:r>
            <a:r>
              <a:rPr lang="en-US" altLang="zh-CN" sz="2000" dirty="0"/>
              <a:t>be</a:t>
            </a:r>
            <a:r>
              <a:rPr lang="zh-CN" altLang="en-US" sz="2000" dirty="0"/>
              <a:t> </a:t>
            </a:r>
            <a:r>
              <a:rPr lang="en-US" altLang="zh-CN" sz="2000" dirty="0"/>
              <a:t>used</a:t>
            </a:r>
            <a:r>
              <a:rPr lang="zh-CN" altLang="en-US" sz="2000" dirty="0"/>
              <a:t> </a:t>
            </a:r>
            <a:r>
              <a:rPr lang="en-US" altLang="zh-CN" sz="2000" dirty="0"/>
              <a:t>as</a:t>
            </a:r>
            <a:r>
              <a:rPr lang="zh-CN" altLang="en-US" sz="2000" dirty="0"/>
              <a:t> </a:t>
            </a:r>
            <a:r>
              <a:rPr lang="en-US" altLang="zh-CN" sz="2000" dirty="0"/>
              <a:t>auxiliary</a:t>
            </a:r>
            <a:r>
              <a:rPr lang="zh-CN" altLang="en-US" sz="2000" dirty="0"/>
              <a:t> </a:t>
            </a:r>
            <a:r>
              <a:rPr lang="en-US" altLang="zh-CN" sz="2000" dirty="0"/>
              <a:t>information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sellers</a:t>
            </a:r>
            <a:r>
              <a:rPr lang="zh-CN" altLang="en-US" sz="2000" dirty="0"/>
              <a:t> </a:t>
            </a:r>
            <a:r>
              <a:rPr lang="en-US" altLang="zh-CN" sz="2000" dirty="0"/>
              <a:t>only,</a:t>
            </a:r>
            <a:r>
              <a:rPr lang="zh-CN" altLang="en-US" sz="2000" dirty="0"/>
              <a:t> </a:t>
            </a:r>
            <a:r>
              <a:rPr lang="en-US" altLang="zh-CN" sz="2000" dirty="0"/>
              <a:t>instead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making</a:t>
            </a:r>
            <a:r>
              <a:rPr lang="zh-CN" altLang="en-US" sz="2000" dirty="0"/>
              <a:t> </a:t>
            </a:r>
            <a:r>
              <a:rPr lang="en-US" altLang="zh-CN" sz="2000" dirty="0"/>
              <a:t>up</a:t>
            </a:r>
            <a:r>
              <a:rPr lang="zh-CN" altLang="en-US" sz="2000" dirty="0"/>
              <a:t> </a:t>
            </a:r>
            <a:r>
              <a:rPr lang="en-US" altLang="zh-CN" sz="2000" dirty="0"/>
              <a:t>“fake</a:t>
            </a:r>
            <a:r>
              <a:rPr lang="zh-CN" altLang="en-US" sz="2000" dirty="0"/>
              <a:t> </a:t>
            </a:r>
            <a:r>
              <a:rPr lang="en-US" altLang="zh-CN" sz="2000" dirty="0"/>
              <a:t>reviews”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mislead</a:t>
            </a:r>
            <a:r>
              <a:rPr lang="zh-CN" altLang="en-US" sz="2000" dirty="0"/>
              <a:t> </a:t>
            </a:r>
            <a:r>
              <a:rPr lang="en-US" altLang="zh-CN" sz="2000" dirty="0"/>
              <a:t>customers.</a:t>
            </a:r>
            <a:endParaRPr lang="en-US" sz="2000" dirty="0"/>
          </a:p>
          <a:p>
            <a:pPr marL="171249" indent="-171249" defTabSz="557784">
              <a:spcBef>
                <a:spcPts val="400"/>
              </a:spcBef>
              <a:buFontTx/>
              <a:buChar char="•"/>
              <a:defRPr sz="1708"/>
            </a:pPr>
            <a:endParaRPr lang="en-US" sz="2000" dirty="0"/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68274826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hanks!!"/>
          <p:cNvSpPr txBox="1"/>
          <p:nvPr/>
        </p:nvSpPr>
        <p:spPr>
          <a:xfrm>
            <a:off x="3183428" y="1546765"/>
            <a:ext cx="2682514" cy="807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400" b="1" i="0">
                <a:solidFill>
                  <a:schemeClr val="accent1"/>
                </a:solidFill>
              </a:defRPr>
            </a:pPr>
            <a:r>
              <a:rPr sz="5000">
                <a:solidFill>
                  <a:srgbClr val="FFFFFF"/>
                </a:solidFill>
              </a:rPr>
              <a:t>Thanks!</a:t>
            </a:r>
            <a:r>
              <a:t>!</a:t>
            </a:r>
          </a:p>
        </p:txBody>
      </p:sp>
      <p:sp>
        <p:nvSpPr>
          <p:cNvPr id="84" name="Email: gao27@indiana.edu!"/>
          <p:cNvSpPr txBox="1"/>
          <p:nvPr/>
        </p:nvSpPr>
        <p:spPr>
          <a:xfrm>
            <a:off x="2874741" y="2721114"/>
            <a:ext cx="3394517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 i="0">
                <a:solidFill>
                  <a:schemeClr val="accent1"/>
                </a:solidFill>
              </a:defRPr>
            </a:pPr>
            <a:r>
              <a:rPr lang="en-US" altLang="zh-CN" dirty="0">
                <a:solidFill>
                  <a:srgbClr val="FFFFFF"/>
                </a:solidFill>
              </a:rPr>
              <a:t>Website</a:t>
            </a:r>
            <a:r>
              <a:rPr dirty="0">
                <a:solidFill>
                  <a:srgbClr val="FFFFFF"/>
                </a:solidFill>
              </a:rPr>
              <a:t>: </a:t>
            </a:r>
            <a:r>
              <a:rPr lang="en-US" altLang="zh-CN" dirty="0">
                <a:solidFill>
                  <a:srgbClr val="FFFFFF"/>
                </a:solidFill>
              </a:rPr>
              <a:t>https://</a:t>
            </a:r>
            <a:r>
              <a:rPr lang="en-US" altLang="zh-CN" dirty="0" err="1">
                <a:solidFill>
                  <a:srgbClr val="FFFFFF"/>
                </a:solidFill>
              </a:rPr>
              <a:t>zhenggao.io</a:t>
            </a:r>
            <a:r>
              <a:rPr dirty="0"/>
              <a:t>!</a:t>
            </a:r>
            <a:endParaRPr lang="en-US" dirty="0"/>
          </a:p>
          <a:p>
            <a:pPr>
              <a:defRPr sz="2000" i="0">
                <a:solidFill>
                  <a:schemeClr val="accent1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Email:</a:t>
            </a:r>
            <a:r>
              <a:rPr lang="zh-CN" altLang="en-US" dirty="0">
                <a:solidFill>
                  <a:srgbClr val="FFFFFF"/>
                </a:solidFill>
              </a:rPr>
              <a:t> </a:t>
            </a:r>
            <a:r>
              <a:rPr lang="en-US" altLang="zh-CN" dirty="0">
                <a:solidFill>
                  <a:srgbClr val="FFFFFF"/>
                </a:solidFill>
              </a:rPr>
              <a:t>gao27@Indiana.edu</a:t>
            </a:r>
            <a:r>
              <a:rPr lang="en-US" dirty="0"/>
              <a:t>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dirty="0"/>
              <a:t>Outline</a:t>
            </a:r>
            <a:endParaRPr dirty="0"/>
          </a:p>
        </p:txBody>
      </p:sp>
      <p:sp>
        <p:nvSpPr>
          <p:cNvPr id="50" name="Anomaly detection can provide a wide range of applications, from capturing rare events or unusual observations to protecting a complex system against failures or attacks.…"/>
          <p:cNvSpPr txBox="1">
            <a:spLocks noGrp="1"/>
          </p:cNvSpPr>
          <p:nvPr>
            <p:ph type="body" sz="quarter" idx="4294967295"/>
          </p:nvPr>
        </p:nvSpPr>
        <p:spPr>
          <a:xfrm>
            <a:off x="418291" y="1941027"/>
            <a:ext cx="7783811" cy="35705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400" dirty="0"/>
              <a:t>Introduction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400" dirty="0"/>
              <a:t>Method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400" dirty="0"/>
              <a:t>Experiment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400" dirty="0"/>
              <a:t>Future</a:t>
            </a:r>
            <a:r>
              <a:rPr lang="zh-CN" altLang="en-US" sz="2400" dirty="0"/>
              <a:t> </a:t>
            </a:r>
            <a:r>
              <a:rPr lang="en-US" altLang="zh-CN" sz="2400" dirty="0"/>
              <a:t>Work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dirty="0"/>
              <a:t>Introduction</a:t>
            </a:r>
            <a:endParaRPr dirty="0"/>
          </a:p>
        </p:txBody>
      </p:sp>
      <p:sp>
        <p:nvSpPr>
          <p:cNvPr id="50" name="Anomaly detection can provide a wide range of applications, from capturing rare events or unusual observations to protecting a complex system against failures or attacks.…"/>
          <p:cNvSpPr txBox="1">
            <a:spLocks noGrp="1"/>
          </p:cNvSpPr>
          <p:nvPr>
            <p:ph type="body" sz="quarter" idx="4294967295"/>
          </p:nvPr>
        </p:nvSpPr>
        <p:spPr>
          <a:xfrm>
            <a:off x="527696" y="1818874"/>
            <a:ext cx="6119684" cy="35705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sz="1708" b="1" dirty="0"/>
              <a:t>Dynamic </a:t>
            </a:r>
            <a:r>
              <a:rPr lang="en-US" altLang="zh-CN" sz="1708" b="1" dirty="0"/>
              <a:t>S</a:t>
            </a:r>
            <a:r>
              <a:rPr lang="en-US" sz="1708" b="1" dirty="0"/>
              <a:t>ummarization </a:t>
            </a:r>
            <a:r>
              <a:rPr lang="en-US" altLang="zh-CN" sz="1708" b="1" dirty="0"/>
              <a:t>Importance</a:t>
            </a:r>
            <a:endParaRPr lang="en-US" sz="1708" b="1" dirty="0"/>
          </a:p>
          <a:p>
            <a:pPr lvl="2" indent="-342900" defTabSz="557784">
              <a:spcBef>
                <a:spcPts val="400"/>
              </a:spcBef>
              <a:defRPr sz="1708"/>
            </a:pPr>
            <a:r>
              <a:rPr lang="en-US" sz="1708" dirty="0"/>
              <a:t>indicates products’</a:t>
            </a:r>
            <a:r>
              <a:rPr lang="zh-CN" altLang="en-US" sz="1708" dirty="0"/>
              <a:t> </a:t>
            </a:r>
            <a:r>
              <a:rPr lang="en-US" sz="1708" dirty="0"/>
              <a:t>dynamic aspect-sentiment changes</a:t>
            </a:r>
          </a:p>
          <a:p>
            <a:pPr lvl="2" indent="-342900" defTabSz="557784">
              <a:spcBef>
                <a:spcPts val="400"/>
              </a:spcBef>
              <a:defRPr sz="1708"/>
            </a:pPr>
            <a:r>
              <a:rPr lang="en-US" sz="1708" dirty="0"/>
              <a:t>depicts the changes into</a:t>
            </a:r>
            <a:r>
              <a:rPr lang="zh-CN" altLang="en-US" sz="1708" dirty="0"/>
              <a:t> </a:t>
            </a:r>
            <a:r>
              <a:rPr lang="en-US" sz="1708" dirty="0"/>
              <a:t>readable contexts for easier interpretation.</a:t>
            </a:r>
            <a:endParaRPr lang="en-US" altLang="zh-CN" dirty="0"/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b="1" dirty="0"/>
              <a:t>Challenges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lack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instant</a:t>
            </a:r>
            <a:r>
              <a:rPr lang="zh-CN" altLang="en-US" dirty="0"/>
              <a:t> </a:t>
            </a:r>
            <a:r>
              <a:rPr lang="en-US" altLang="zh-CN" dirty="0"/>
              <a:t>reviews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dynamic</a:t>
            </a:r>
            <a:r>
              <a:rPr lang="zh-CN" altLang="en-US" dirty="0"/>
              <a:t> </a:t>
            </a:r>
            <a:r>
              <a:rPr lang="en-US" altLang="zh-CN" dirty="0"/>
              <a:t>summarization</a:t>
            </a:r>
          </a:p>
          <a:p>
            <a:pPr marL="171249" indent="-171249" defTabSz="557784">
              <a:spcBef>
                <a:spcPts val="400"/>
              </a:spcBef>
              <a:buFontTx/>
              <a:buChar char="•"/>
              <a:defRPr sz="1708"/>
            </a:pPr>
            <a:r>
              <a:rPr lang="en-US" altLang="zh-CN" b="1" dirty="0"/>
              <a:t>Solution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uses</a:t>
            </a:r>
            <a:r>
              <a:rPr lang="zh-CN" altLang="en-US" dirty="0"/>
              <a:t> </a:t>
            </a:r>
            <a:r>
              <a:rPr lang="en-US" altLang="zh-CN" dirty="0"/>
              <a:t>sufficient</a:t>
            </a:r>
            <a:r>
              <a:rPr lang="zh-CN" altLang="en-US" dirty="0"/>
              <a:t> </a:t>
            </a:r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behaviors</a:t>
            </a:r>
            <a:r>
              <a:rPr lang="zh-CN" altLang="en-US" dirty="0"/>
              <a:t> </a:t>
            </a:r>
            <a:r>
              <a:rPr lang="en-US" altLang="zh-CN" dirty="0"/>
              <a:t>(with</a:t>
            </a:r>
            <a:r>
              <a:rPr lang="zh-CN" altLang="en-US" dirty="0"/>
              <a:t> </a:t>
            </a:r>
            <a:r>
              <a:rPr lang="en-US" altLang="zh-CN" dirty="0"/>
              <a:t>amount</a:t>
            </a:r>
            <a:r>
              <a:rPr lang="zh-CN" altLang="en-US" dirty="0"/>
              <a:t> </a:t>
            </a:r>
            <a:r>
              <a:rPr lang="en-US" altLang="zh-CN" dirty="0"/>
              <a:t>50</a:t>
            </a:r>
            <a:r>
              <a:rPr lang="zh-CN" altLang="en-US" dirty="0"/>
              <a:t> </a:t>
            </a:r>
            <a:r>
              <a:rPr lang="en-US" altLang="zh-CN" dirty="0"/>
              <a:t>times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reviews)</a:t>
            </a:r>
          </a:p>
        </p:txBody>
      </p:sp>
    </p:spTree>
    <p:extLst>
      <p:ext uri="{BB962C8B-B14F-4D97-AF65-F5344CB8AC3E}">
        <p14:creationId xmlns:p14="http://schemas.microsoft.com/office/powerpoint/2010/main" val="39426201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dirty="0"/>
              <a:t>Introduction</a:t>
            </a:r>
            <a:endParaRPr dirty="0"/>
          </a:p>
        </p:txBody>
      </p:sp>
      <p:sp>
        <p:nvSpPr>
          <p:cNvPr id="50" name="Anomaly detection can provide a wide range of applications, from capturing rare events or unusual observations to protecting a complex system against failures or attacks.…"/>
          <p:cNvSpPr txBox="1">
            <a:spLocks noGrp="1"/>
          </p:cNvSpPr>
          <p:nvPr>
            <p:ph type="body" sz="quarter" idx="4294967295"/>
          </p:nvPr>
        </p:nvSpPr>
        <p:spPr>
          <a:xfrm>
            <a:off x="527695" y="1818874"/>
            <a:ext cx="6692327" cy="35705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dirty="0"/>
              <a:t>Intuition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behavior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dynamic</a:t>
            </a:r>
            <a:r>
              <a:rPr lang="zh-CN" altLang="en-US" dirty="0"/>
              <a:t> </a:t>
            </a:r>
            <a:r>
              <a:rPr lang="en-US" altLang="zh-CN" dirty="0"/>
              <a:t>summarization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B41EA-E8F2-094E-9FB5-82001F3DB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2220003"/>
            <a:ext cx="52070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822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dirty="0"/>
              <a:t>Method</a:t>
            </a:r>
            <a:endParaRPr dirty="0"/>
          </a:p>
        </p:txBody>
      </p:sp>
      <p:sp>
        <p:nvSpPr>
          <p:cNvPr id="50" name="Anomaly detection can provide a wide range of applications, from capturing rare events or unusual observations to protecting a complex system against failures or attacks.…"/>
          <p:cNvSpPr txBox="1">
            <a:spLocks noGrp="1"/>
          </p:cNvSpPr>
          <p:nvPr>
            <p:ph type="body" sz="quarter" idx="4294967295"/>
          </p:nvPr>
        </p:nvSpPr>
        <p:spPr>
          <a:xfrm>
            <a:off x="418291" y="1941027"/>
            <a:ext cx="7783811" cy="35705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000" dirty="0"/>
              <a:t>Data</a:t>
            </a:r>
            <a:r>
              <a:rPr lang="zh-CN" altLang="en-US" sz="2000" dirty="0"/>
              <a:t> </a:t>
            </a:r>
            <a:r>
              <a:rPr lang="en-US" altLang="zh-CN" sz="2000" dirty="0"/>
              <a:t>Prerequisite</a:t>
            </a:r>
          </a:p>
          <a:p>
            <a:pPr marL="171249" indent="-171249" defTabSz="557784">
              <a:spcBef>
                <a:spcPts val="400"/>
              </a:spcBef>
              <a:buFontTx/>
              <a:buChar char="•"/>
              <a:defRPr sz="1708"/>
            </a:pPr>
            <a:r>
              <a:rPr lang="en-US" sz="2000" dirty="0"/>
              <a:t>Behavior based</a:t>
            </a:r>
            <a:r>
              <a:rPr lang="zh-CN" altLang="en-US" sz="2000" dirty="0"/>
              <a:t> </a:t>
            </a:r>
            <a:r>
              <a:rPr lang="en-US" sz="2000" dirty="0"/>
              <a:t>Dynamic</a:t>
            </a:r>
            <a:r>
              <a:rPr lang="zh-CN" altLang="en-US" sz="2000" dirty="0"/>
              <a:t> </a:t>
            </a:r>
            <a:r>
              <a:rPr lang="en-US" sz="2000" dirty="0"/>
              <a:t>Summarization (</a:t>
            </a:r>
            <a:r>
              <a:rPr lang="en-US" sz="2000" b="1" dirty="0"/>
              <a:t>BDS</a:t>
            </a:r>
            <a:r>
              <a:rPr lang="en-US" sz="2000" dirty="0"/>
              <a:t>) </a:t>
            </a:r>
            <a:r>
              <a:rPr lang="en-US" altLang="zh-CN" sz="2000" dirty="0"/>
              <a:t>model</a:t>
            </a:r>
          </a:p>
          <a:p>
            <a:pPr lvl="2" indent="-342900" defTabSz="557784">
              <a:spcBef>
                <a:spcPts val="400"/>
              </a:spcBef>
              <a:defRPr sz="1708"/>
            </a:pPr>
            <a:r>
              <a:rPr lang="en-US" altLang="zh-CN" sz="2000" dirty="0"/>
              <a:t>Dynamic Product Behavior Representation</a:t>
            </a:r>
          </a:p>
          <a:p>
            <a:pPr lvl="2" indent="-342900" defTabSz="557784">
              <a:spcBef>
                <a:spcPts val="400"/>
              </a:spcBef>
              <a:defRPr sz="1708"/>
            </a:pPr>
            <a:r>
              <a:rPr lang="en-US" altLang="zh-CN" sz="2000" dirty="0"/>
              <a:t>Multi-task</a:t>
            </a:r>
            <a:r>
              <a:rPr lang="zh-CN" altLang="en-US" sz="2000" dirty="0"/>
              <a:t> </a:t>
            </a:r>
            <a:r>
              <a:rPr lang="en-US" altLang="zh-CN" sz="2000" dirty="0"/>
              <a:t>Learning</a:t>
            </a:r>
          </a:p>
          <a:p>
            <a:pPr lvl="3" indent="-342900" defTabSz="557784">
              <a:spcBef>
                <a:spcPts val="400"/>
              </a:spcBef>
              <a:buFont typeface="Arial" panose="020B0604020202020204" pitchFamily="34" charset="0"/>
              <a:buChar char="•"/>
              <a:defRPr sz="1708"/>
            </a:pPr>
            <a:r>
              <a:rPr lang="en-US" altLang="zh-CN" sz="2000" dirty="0"/>
              <a:t>Neighbor Product Selection Task</a:t>
            </a:r>
            <a:r>
              <a:rPr lang="zh-CN" altLang="en-US" sz="2000" dirty="0"/>
              <a:t> </a:t>
            </a:r>
            <a:r>
              <a:rPr lang="en-US" altLang="zh-CN" sz="2000" dirty="0"/>
              <a:t>(Task</a:t>
            </a:r>
            <a:r>
              <a:rPr lang="zh-CN" altLang="en-US" sz="2000" dirty="0"/>
              <a:t> </a:t>
            </a:r>
            <a:r>
              <a:rPr lang="en-US" altLang="zh-CN" sz="2000" dirty="0"/>
              <a:t>1)</a:t>
            </a:r>
          </a:p>
          <a:p>
            <a:pPr lvl="3" indent="-342900" defTabSz="557784">
              <a:spcBef>
                <a:spcPts val="400"/>
              </a:spcBef>
              <a:buFont typeface="Arial" panose="020B0604020202020204" pitchFamily="34" charset="0"/>
              <a:buChar char="•"/>
              <a:defRPr sz="1708"/>
            </a:pPr>
            <a:r>
              <a:rPr lang="en-US" altLang="zh-CN" sz="2000" dirty="0"/>
              <a:t>Summarization Generation Task</a:t>
            </a:r>
            <a:r>
              <a:rPr lang="zh-CN" altLang="en-US" sz="2000" dirty="0"/>
              <a:t> </a:t>
            </a:r>
            <a:r>
              <a:rPr lang="en-US" altLang="zh-CN" sz="2000" dirty="0"/>
              <a:t>(Task</a:t>
            </a:r>
            <a:r>
              <a:rPr lang="zh-CN" altLang="en-US" sz="2000" dirty="0"/>
              <a:t> </a:t>
            </a:r>
            <a:r>
              <a:rPr lang="en-US" altLang="zh-CN" sz="2000" dirty="0"/>
              <a:t>2)</a:t>
            </a:r>
          </a:p>
          <a:p>
            <a:pPr lvl="3" indent="-342900" defTabSz="557784">
              <a:spcBef>
                <a:spcPts val="400"/>
              </a:spcBef>
              <a:buFont typeface="Arial" panose="020B0604020202020204" pitchFamily="34" charset="0"/>
              <a:buChar char="•"/>
              <a:defRPr sz="1708"/>
            </a:pP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1377686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3600" dirty="0"/>
              <a:t>Data</a:t>
            </a:r>
            <a:r>
              <a:rPr lang="zh-CN" altLang="en-US" sz="3600" dirty="0"/>
              <a:t> </a:t>
            </a:r>
            <a:r>
              <a:rPr lang="en-US" altLang="zh-CN" sz="3600" dirty="0"/>
              <a:t>Prerequisite</a:t>
            </a:r>
            <a:endParaRPr dirty="0"/>
          </a:p>
        </p:txBody>
      </p:sp>
      <p:sp>
        <p:nvSpPr>
          <p:cNvPr id="50" name="Anomaly detection can provide a wide range of applications, from capturing rare events or unusual observations to protecting a complex system against failures or attacks.…"/>
          <p:cNvSpPr txBox="1">
            <a:spLocks noGrp="1"/>
          </p:cNvSpPr>
          <p:nvPr>
            <p:ph type="body" sz="quarter" idx="4294967295"/>
          </p:nvPr>
        </p:nvSpPr>
        <p:spPr>
          <a:xfrm>
            <a:off x="418291" y="1941027"/>
            <a:ext cx="7783811" cy="35705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249" indent="-171249" defTabSz="557784">
              <a:spcBef>
                <a:spcPts val="400"/>
              </a:spcBef>
              <a:buFontTx/>
              <a:buChar char="•"/>
              <a:defRPr sz="1708"/>
            </a:pPr>
            <a:r>
              <a:rPr lang="en-US" sz="2000" b="1" dirty="0"/>
              <a:t>Product Sentiment Distribution</a:t>
            </a:r>
            <a:r>
              <a:rPr lang="zh-CN" altLang="en-US" sz="2000" b="1" dirty="0"/>
              <a:t> </a:t>
            </a:r>
            <a:r>
              <a:rPr lang="en-US" altLang="zh-CN" sz="2000" dirty="0"/>
              <a:t>(Pretraining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Task</a:t>
            </a:r>
            <a:r>
              <a:rPr lang="zh-CN" altLang="en-US" sz="2000" dirty="0"/>
              <a:t> </a:t>
            </a:r>
            <a:r>
              <a:rPr lang="en-US" altLang="zh-CN" sz="2000" dirty="0"/>
              <a:t>1)</a:t>
            </a:r>
            <a:endParaRPr lang="en-US" sz="2000" dirty="0"/>
          </a:p>
          <a:p>
            <a:pPr marL="171249" indent="-171249" defTabSz="557784">
              <a:spcBef>
                <a:spcPts val="400"/>
              </a:spcBef>
              <a:buFontTx/>
              <a:buChar char="•"/>
              <a:defRPr sz="1708"/>
            </a:pPr>
            <a:r>
              <a:rPr lang="en-US" sz="2000" b="1" dirty="0"/>
              <a:t>Product Descriptive Phrase</a:t>
            </a:r>
            <a:r>
              <a:rPr lang="en-US" altLang="zh-CN" sz="2000" b="1" dirty="0"/>
              <a:t>s</a:t>
            </a:r>
            <a:r>
              <a:rPr lang="zh-CN" altLang="en-US" sz="2000" b="1" dirty="0"/>
              <a:t> </a:t>
            </a:r>
            <a:r>
              <a:rPr lang="en-US" altLang="zh-CN" sz="2000" dirty="0"/>
              <a:t>(Input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Task</a:t>
            </a:r>
            <a:r>
              <a:rPr lang="zh-CN" altLang="en-US" sz="2000" dirty="0"/>
              <a:t> </a:t>
            </a:r>
            <a:r>
              <a:rPr lang="en-US" altLang="zh-CN" sz="2000" dirty="0"/>
              <a:t>2)</a:t>
            </a:r>
            <a:endParaRPr lang="en-US" sz="2000" dirty="0"/>
          </a:p>
          <a:p>
            <a:pPr marL="171249" indent="-171249" defTabSz="557784">
              <a:spcBef>
                <a:spcPts val="400"/>
              </a:spcBef>
              <a:buFontTx/>
              <a:buChar char="•"/>
              <a:defRPr sz="1708"/>
            </a:pPr>
            <a:r>
              <a:rPr lang="en-US" sz="2000" b="1" dirty="0"/>
              <a:t>Review Sentimental Phrase</a:t>
            </a:r>
            <a:r>
              <a:rPr lang="en-US" altLang="zh-CN" sz="2000" b="1" dirty="0"/>
              <a:t>s</a:t>
            </a:r>
            <a:r>
              <a:rPr lang="zh-CN" altLang="en-US" sz="2000" dirty="0"/>
              <a:t> </a:t>
            </a:r>
            <a:r>
              <a:rPr lang="en-US" altLang="zh-CN" sz="2000" dirty="0"/>
              <a:t>(Input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Task</a:t>
            </a:r>
            <a:r>
              <a:rPr lang="zh-CN" altLang="en-US" sz="2000" dirty="0"/>
              <a:t> </a:t>
            </a:r>
            <a:r>
              <a:rPr lang="en-US" altLang="zh-CN" sz="2000" dirty="0"/>
              <a:t>2)</a:t>
            </a:r>
            <a:endParaRPr lang="en-US" sz="2000" dirty="0"/>
          </a:p>
          <a:p>
            <a:pPr marL="171249" indent="-171249" defTabSz="557784">
              <a:spcBef>
                <a:spcPts val="400"/>
              </a:spcBef>
              <a:buFontTx/>
              <a:buChar char="•"/>
              <a:defRPr sz="1708"/>
            </a:pPr>
            <a:r>
              <a:rPr lang="en-US" sz="2000" b="1" dirty="0"/>
              <a:t>Seed Product</a:t>
            </a:r>
            <a:r>
              <a:rPr lang="en-US" altLang="zh-CN" sz="2000" b="1" dirty="0"/>
              <a:t>s</a:t>
            </a:r>
            <a:r>
              <a:rPr lang="zh-CN" altLang="en-US" sz="2000" b="1" dirty="0"/>
              <a:t> </a:t>
            </a:r>
            <a:r>
              <a:rPr lang="en-US" altLang="zh-CN" sz="2000" dirty="0"/>
              <a:t>(</a:t>
            </a:r>
            <a:r>
              <a:rPr lang="en-US" altLang="zh-CN" sz="2000" dirty="0" err="1"/>
              <a:t>Neighbour</a:t>
            </a:r>
            <a:r>
              <a:rPr lang="zh-CN" altLang="en-US" sz="2000" dirty="0"/>
              <a:t> </a:t>
            </a:r>
            <a:r>
              <a:rPr lang="en-US" altLang="zh-CN" sz="2000" dirty="0"/>
              <a:t>product</a:t>
            </a:r>
            <a:r>
              <a:rPr lang="zh-CN" altLang="en-US" sz="2000" dirty="0"/>
              <a:t> </a:t>
            </a:r>
            <a:r>
              <a:rPr lang="en-US" altLang="zh-CN" sz="2000" dirty="0"/>
              <a:t>selection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Task</a:t>
            </a:r>
            <a:r>
              <a:rPr lang="zh-CN" altLang="en-US" sz="2000" dirty="0"/>
              <a:t> </a:t>
            </a:r>
            <a:r>
              <a:rPr lang="en-US" altLang="zh-CN" sz="2000" dirty="0"/>
              <a:t>1)</a:t>
            </a:r>
            <a:endParaRPr lang="en-US" sz="2000" dirty="0"/>
          </a:p>
          <a:p>
            <a:pPr marL="171249" indent="-171249" defTabSz="557784">
              <a:spcBef>
                <a:spcPts val="400"/>
              </a:spcBef>
              <a:buFontTx/>
              <a:buChar char="•"/>
              <a:defRPr sz="1708"/>
            </a:pPr>
            <a:endParaRPr lang="en-US" sz="2000" dirty="0"/>
          </a:p>
          <a:p>
            <a:pPr marL="171249" indent="-171249" defTabSz="557784">
              <a:spcBef>
                <a:spcPts val="400"/>
              </a:spcBef>
              <a:buFontTx/>
              <a:buChar char="•"/>
              <a:defRPr sz="1708"/>
            </a:pPr>
            <a:endParaRPr lang="en-US" sz="2000" dirty="0"/>
          </a:p>
          <a:p>
            <a:pPr marL="171249" indent="-171249" defTabSz="557784">
              <a:spcBef>
                <a:spcPts val="400"/>
              </a:spcBef>
              <a:buFontTx/>
              <a:buChar char="•"/>
              <a:defRPr sz="1708"/>
            </a:pPr>
            <a:endParaRPr lang="en-US" sz="2000" dirty="0"/>
          </a:p>
          <a:p>
            <a:pPr marL="171249" indent="-171249" defTabSz="557784">
              <a:spcBef>
                <a:spcPts val="400"/>
              </a:spcBef>
              <a:buFontTx/>
              <a:buChar char="•"/>
              <a:defRPr sz="1708"/>
            </a:pPr>
            <a:endParaRPr lang="en-US" sz="2000" dirty="0"/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65091113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3600" dirty="0"/>
              <a:t>BDS</a:t>
            </a:r>
            <a:r>
              <a:rPr lang="zh-CN" altLang="en-US" sz="3600" dirty="0"/>
              <a:t> </a:t>
            </a:r>
            <a:r>
              <a:rPr lang="en-US" altLang="zh-CN" sz="3600" dirty="0"/>
              <a:t>Model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0F621E-E459-C94B-B7CA-A08BD6FEA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1" y="1592841"/>
            <a:ext cx="8557558" cy="418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72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dirty="0"/>
              <a:t>Experiment</a:t>
            </a:r>
            <a:endParaRPr dirty="0"/>
          </a:p>
        </p:txBody>
      </p:sp>
      <p:sp>
        <p:nvSpPr>
          <p:cNvPr id="50" name="Anomaly detection can provide a wide range of applications, from capturing rare events or unusual observations to protecting a complex system against failures or attacks.…"/>
          <p:cNvSpPr txBox="1">
            <a:spLocks noGrp="1"/>
          </p:cNvSpPr>
          <p:nvPr>
            <p:ph type="body" sz="quarter" idx="4294967295"/>
          </p:nvPr>
        </p:nvSpPr>
        <p:spPr>
          <a:xfrm>
            <a:off x="418291" y="1941027"/>
            <a:ext cx="7783811" cy="35705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000" dirty="0"/>
              <a:t>Dataset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000" dirty="0"/>
              <a:t>Automatic</a:t>
            </a:r>
            <a:r>
              <a:rPr lang="zh-CN" altLang="en-US" sz="2000" dirty="0"/>
              <a:t> </a:t>
            </a:r>
            <a:r>
              <a:rPr lang="en-US" altLang="zh-CN" sz="2000" dirty="0"/>
              <a:t>&amp;</a:t>
            </a:r>
            <a:r>
              <a:rPr lang="zh-CN" altLang="en-US" sz="2000" dirty="0"/>
              <a:t> </a:t>
            </a:r>
            <a:r>
              <a:rPr lang="en-US" altLang="zh-CN" sz="2000" dirty="0"/>
              <a:t>Human</a:t>
            </a:r>
            <a:r>
              <a:rPr lang="zh-CN" altLang="en-US" sz="2000" dirty="0"/>
              <a:t> </a:t>
            </a:r>
            <a:r>
              <a:rPr lang="en-US" altLang="zh-CN" sz="2000" dirty="0"/>
              <a:t>Evaluation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000" dirty="0"/>
              <a:t>Dynamic</a:t>
            </a:r>
            <a:r>
              <a:rPr lang="zh-CN" altLang="en-US" sz="2000" dirty="0"/>
              <a:t> </a:t>
            </a:r>
            <a:r>
              <a:rPr lang="en-US" altLang="zh-CN" sz="2000" dirty="0"/>
              <a:t>Performance</a:t>
            </a:r>
          </a:p>
          <a:p>
            <a:pPr marL="171249" indent="-171249" defTabSz="557784">
              <a:spcBef>
                <a:spcPts val="400"/>
              </a:spcBef>
              <a:buFontTx/>
              <a:buChar char="•"/>
              <a:defRPr sz="1708"/>
            </a:pPr>
            <a:r>
              <a:rPr lang="en-US" sz="2000" dirty="0"/>
              <a:t>Input Component Evaluation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000" dirty="0"/>
              <a:t>Case</a:t>
            </a:r>
            <a:r>
              <a:rPr lang="zh-CN" altLang="en-US" sz="2000" dirty="0"/>
              <a:t> </a:t>
            </a:r>
            <a:r>
              <a:rPr lang="en-US" altLang="zh-CN" sz="2000" dirty="0"/>
              <a:t>Study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endParaRPr lang="en-US" altLang="zh-CN" sz="2000" dirty="0"/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endParaRPr lang="en-US" altLang="zh-CN" sz="2000" dirty="0"/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597067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3600" dirty="0"/>
              <a:t>Dataset</a:t>
            </a:r>
            <a:endParaRPr dirty="0"/>
          </a:p>
        </p:txBody>
      </p:sp>
      <p:sp>
        <p:nvSpPr>
          <p:cNvPr id="50" name="Anomaly detection can provide a wide range of applications, from capturing rare events or unusual observations to protecting a complex system against failures or attacks.…"/>
          <p:cNvSpPr txBox="1">
            <a:spLocks noGrp="1"/>
          </p:cNvSpPr>
          <p:nvPr>
            <p:ph type="body" sz="quarter" idx="4294967295"/>
          </p:nvPr>
        </p:nvSpPr>
        <p:spPr>
          <a:xfrm>
            <a:off x="418291" y="1941027"/>
            <a:ext cx="7290199" cy="357054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000" dirty="0"/>
              <a:t>User</a:t>
            </a:r>
            <a:r>
              <a:rPr lang="zh-CN" altLang="en-US" sz="2000" dirty="0"/>
              <a:t> </a:t>
            </a:r>
            <a:r>
              <a:rPr lang="en-US" altLang="zh-CN" sz="2000" dirty="0"/>
              <a:t>behavior</a:t>
            </a:r>
            <a:r>
              <a:rPr lang="zh-CN" altLang="en-US" sz="2000" dirty="0"/>
              <a:t> </a:t>
            </a:r>
            <a:r>
              <a:rPr lang="en-US" altLang="zh-CN" sz="2000" dirty="0"/>
              <a:t>&amp;</a:t>
            </a:r>
            <a:r>
              <a:rPr lang="zh-CN" altLang="en-US" sz="2000" dirty="0"/>
              <a:t> </a:t>
            </a:r>
            <a:r>
              <a:rPr lang="en-US" altLang="zh-CN" sz="2000" dirty="0"/>
              <a:t>product</a:t>
            </a:r>
            <a:r>
              <a:rPr lang="zh-CN" altLang="en-US" sz="2000" dirty="0"/>
              <a:t> </a:t>
            </a:r>
            <a:r>
              <a:rPr lang="en-US" altLang="zh-CN" sz="2000" dirty="0"/>
              <a:t>review</a:t>
            </a:r>
            <a:r>
              <a:rPr lang="zh-CN" altLang="en-US" sz="2000" dirty="0"/>
              <a:t> </a:t>
            </a:r>
            <a:r>
              <a:rPr lang="en-US" altLang="zh-CN" sz="2000" dirty="0"/>
              <a:t>during</a:t>
            </a:r>
            <a:r>
              <a:rPr lang="zh-CN" altLang="en-US" sz="2000" dirty="0"/>
              <a:t> </a:t>
            </a:r>
            <a:r>
              <a:rPr lang="en-US" altLang="zh-CN" sz="2000" dirty="0"/>
              <a:t>04/12/2018</a:t>
            </a:r>
            <a:r>
              <a:rPr lang="zh-CN" altLang="en-US" sz="2000" dirty="0"/>
              <a:t> </a:t>
            </a:r>
            <a:r>
              <a:rPr lang="en-US" altLang="zh-CN" sz="2000" dirty="0"/>
              <a:t>–</a:t>
            </a:r>
            <a:r>
              <a:rPr lang="zh-CN" altLang="en-US" sz="2000" dirty="0"/>
              <a:t> </a:t>
            </a:r>
            <a:r>
              <a:rPr lang="en-US" altLang="zh-CN" sz="2000" dirty="0"/>
              <a:t>07/10/2018. 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000" dirty="0"/>
              <a:t>First</a:t>
            </a:r>
            <a:r>
              <a:rPr lang="zh-CN" altLang="en-US" sz="2000" dirty="0"/>
              <a:t> </a:t>
            </a:r>
            <a:r>
              <a:rPr lang="en-US" altLang="zh-CN" sz="2000" dirty="0"/>
              <a:t>two</a:t>
            </a:r>
            <a:r>
              <a:rPr lang="zh-CN" altLang="en-US" sz="2000" dirty="0"/>
              <a:t> </a:t>
            </a:r>
            <a:r>
              <a:rPr lang="en-US" altLang="zh-CN" sz="2000" dirty="0"/>
              <a:t>week</a:t>
            </a:r>
            <a:r>
              <a:rPr lang="zh-CN" altLang="en-US" sz="2000" dirty="0"/>
              <a:t> </a:t>
            </a:r>
            <a:r>
              <a:rPr lang="en-US" altLang="zh-CN" sz="2000" dirty="0"/>
              <a:t>data</a:t>
            </a:r>
            <a:r>
              <a:rPr lang="zh-CN" altLang="en-US" sz="2000" dirty="0"/>
              <a:t> </a:t>
            </a:r>
            <a:r>
              <a:rPr lang="en-US" altLang="zh-CN" sz="2000" dirty="0"/>
              <a:t>helps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generate</a:t>
            </a:r>
            <a:r>
              <a:rPr lang="zh-CN" altLang="en-US" sz="2000" dirty="0"/>
              <a:t> </a:t>
            </a:r>
            <a:r>
              <a:rPr lang="en-US" altLang="zh-CN" sz="2000" dirty="0"/>
              <a:t>user</a:t>
            </a:r>
            <a:r>
              <a:rPr lang="zh-CN" altLang="en-US" sz="2000" dirty="0"/>
              <a:t> </a:t>
            </a:r>
            <a:r>
              <a:rPr lang="en-US" altLang="zh-CN" sz="2000" dirty="0"/>
              <a:t>consistent</a:t>
            </a:r>
            <a:r>
              <a:rPr lang="zh-CN" altLang="en-US" sz="2000" dirty="0"/>
              <a:t> </a:t>
            </a:r>
            <a:r>
              <a:rPr lang="en-US" altLang="zh-CN" sz="2000" dirty="0"/>
              <a:t>shopping</a:t>
            </a:r>
            <a:r>
              <a:rPr lang="zh-CN" altLang="en-US" sz="2000" dirty="0"/>
              <a:t> </a:t>
            </a:r>
            <a:r>
              <a:rPr lang="en-US" altLang="zh-CN" sz="2000" dirty="0"/>
              <a:t>preference,</a:t>
            </a:r>
            <a:r>
              <a:rPr lang="zh-CN" altLang="en-US" sz="2000" dirty="0"/>
              <a:t> </a:t>
            </a:r>
            <a:r>
              <a:rPr lang="en-US" altLang="zh-CN" sz="2000" dirty="0"/>
              <a:t>rest</a:t>
            </a:r>
            <a:r>
              <a:rPr lang="zh-CN" altLang="en-US" sz="2000" dirty="0"/>
              <a:t> </a:t>
            </a:r>
            <a:r>
              <a:rPr lang="en-US" altLang="zh-CN" sz="2000" dirty="0"/>
              <a:t>data</a:t>
            </a:r>
            <a:r>
              <a:rPr lang="zh-CN" altLang="en-US" sz="2000" dirty="0"/>
              <a:t> </a:t>
            </a:r>
            <a:r>
              <a:rPr lang="en-US" altLang="zh-CN" sz="2000" dirty="0"/>
              <a:t>are</a:t>
            </a:r>
            <a:r>
              <a:rPr lang="zh-CN" altLang="en-US" sz="2000" dirty="0"/>
              <a:t> </a:t>
            </a:r>
            <a:r>
              <a:rPr lang="en-US" altLang="zh-CN" sz="2000" dirty="0"/>
              <a:t>split</a:t>
            </a:r>
            <a:r>
              <a:rPr lang="zh-CN" altLang="en-US" sz="2000" dirty="0"/>
              <a:t> </a:t>
            </a:r>
            <a:r>
              <a:rPr lang="en-US" altLang="zh-CN" sz="2000" dirty="0"/>
              <a:t>into</a:t>
            </a:r>
            <a:r>
              <a:rPr lang="zh-CN" altLang="en-US" sz="2000" dirty="0"/>
              <a:t> </a:t>
            </a:r>
            <a:r>
              <a:rPr lang="en-US" altLang="zh-CN" sz="2000" dirty="0"/>
              <a:t>5</a:t>
            </a:r>
            <a:r>
              <a:rPr lang="zh-CN" altLang="en-US" sz="2000" dirty="0"/>
              <a:t> </a:t>
            </a:r>
            <a:r>
              <a:rPr lang="en-US" altLang="zh-CN" sz="2000" dirty="0"/>
              <a:t>consecutive</a:t>
            </a:r>
            <a:r>
              <a:rPr lang="zh-CN" altLang="en-US" sz="2000" dirty="0"/>
              <a:t> </a:t>
            </a:r>
            <a:r>
              <a:rPr lang="en-US" altLang="zh-CN" sz="2000" dirty="0"/>
              <a:t>time</a:t>
            </a:r>
            <a:r>
              <a:rPr lang="zh-CN" altLang="en-US" sz="2000" dirty="0"/>
              <a:t> </a:t>
            </a:r>
            <a:r>
              <a:rPr lang="en-US" altLang="zh-CN" sz="2000" dirty="0"/>
              <a:t>periods</a:t>
            </a:r>
            <a:r>
              <a:rPr lang="zh-CN" altLang="en-US" sz="2000" dirty="0"/>
              <a:t> </a:t>
            </a: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dirty="0"/>
              <a:t>four</a:t>
            </a:r>
            <a:r>
              <a:rPr lang="zh-CN" altLang="en-US" sz="2000" dirty="0"/>
              <a:t> </a:t>
            </a:r>
            <a:r>
              <a:rPr lang="en-US" altLang="zh-CN" sz="2000" dirty="0"/>
              <a:t>types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prepared</a:t>
            </a:r>
            <a:r>
              <a:rPr lang="zh-CN" altLang="en-US" sz="2000" dirty="0"/>
              <a:t> </a:t>
            </a:r>
            <a:r>
              <a:rPr lang="en-US" altLang="zh-CN" sz="2000" dirty="0"/>
              <a:t>information:</a:t>
            </a:r>
          </a:p>
          <a:p>
            <a:pPr lvl="2" indent="-342900" defTabSz="557784">
              <a:spcBef>
                <a:spcPts val="400"/>
              </a:spcBef>
              <a:defRPr sz="1708"/>
            </a:pPr>
            <a:r>
              <a:rPr lang="en-US" sz="2000" dirty="0"/>
              <a:t>multi-type user behavior </a:t>
            </a:r>
            <a:r>
              <a:rPr lang="en-US" altLang="zh-CN" sz="2000" dirty="0"/>
              <a:t>(</a:t>
            </a:r>
            <a:r>
              <a:rPr lang="en-US" altLang="zh-CN" sz="2000" i="1" dirty="0"/>
              <a:t>Click,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Add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Cart,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Purchase</a:t>
            </a:r>
            <a:r>
              <a:rPr lang="en-US" altLang="zh-CN" sz="2000" dirty="0"/>
              <a:t>)</a:t>
            </a:r>
            <a:endParaRPr lang="en-US" sz="2000" dirty="0"/>
          </a:p>
          <a:p>
            <a:pPr lvl="2" indent="-342900" defTabSz="557784">
              <a:spcBef>
                <a:spcPts val="400"/>
              </a:spcBef>
              <a:defRPr sz="1708"/>
            </a:pPr>
            <a:r>
              <a:rPr lang="en-US" sz="2000" dirty="0"/>
              <a:t>product category</a:t>
            </a:r>
          </a:p>
          <a:p>
            <a:pPr lvl="2" indent="-342900" defTabSz="557784">
              <a:spcBef>
                <a:spcPts val="400"/>
              </a:spcBef>
              <a:defRPr sz="1708"/>
            </a:pPr>
            <a:r>
              <a:rPr lang="en-US" sz="2000" dirty="0"/>
              <a:t>product a</a:t>
            </a:r>
            <a:r>
              <a:rPr lang="en-US" altLang="zh-CN" sz="2000" dirty="0"/>
              <a:t>spect</a:t>
            </a:r>
            <a:r>
              <a:rPr lang="zh-CN" altLang="en-US" sz="2000" dirty="0"/>
              <a:t> </a:t>
            </a:r>
            <a:r>
              <a:rPr lang="en-US" sz="2000" dirty="0"/>
              <a:t>sentiment distribution</a:t>
            </a:r>
            <a:r>
              <a:rPr lang="zh-CN" altLang="en-US" sz="2000" dirty="0"/>
              <a:t> </a:t>
            </a:r>
            <a:r>
              <a:rPr lang="en-US" altLang="zh-CN" sz="2000" i="1" dirty="0"/>
              <a:t>(</a:t>
            </a:r>
            <a:r>
              <a:rPr lang="en-US" sz="2000" i="1" dirty="0"/>
              <a:t>Quality,</a:t>
            </a:r>
            <a:r>
              <a:rPr lang="zh-CN" altLang="en-US" sz="2000" i="1" dirty="0"/>
              <a:t> </a:t>
            </a:r>
            <a:r>
              <a:rPr lang="en-US" sz="2000" i="1" dirty="0"/>
              <a:t>Cost-performance Ratio, Fitnes</a:t>
            </a:r>
            <a:r>
              <a:rPr lang="en-US" altLang="zh-CN" sz="2000" i="1" dirty="0"/>
              <a:t>s</a:t>
            </a:r>
            <a:r>
              <a:rPr lang="en-US" sz="2000" i="1" dirty="0"/>
              <a:t> and Material</a:t>
            </a:r>
            <a:r>
              <a:rPr lang="en-US" altLang="zh-CN" sz="2000" i="1" dirty="0"/>
              <a:t>)</a:t>
            </a:r>
            <a:endParaRPr lang="en-US" sz="2000" i="1" dirty="0"/>
          </a:p>
          <a:p>
            <a:pPr lvl="2" indent="-342900" defTabSz="557784">
              <a:spcBef>
                <a:spcPts val="400"/>
              </a:spcBef>
              <a:defRPr sz="1708"/>
            </a:pPr>
            <a:r>
              <a:rPr lang="en-US" sz="2000" dirty="0"/>
              <a:t>ground truth</a:t>
            </a:r>
            <a:r>
              <a:rPr lang="zh-CN" altLang="en-US" sz="2000" dirty="0"/>
              <a:t> </a:t>
            </a:r>
            <a:r>
              <a:rPr lang="en-US" altLang="zh-CN" sz="2000" dirty="0"/>
              <a:t>summarization</a:t>
            </a:r>
          </a:p>
          <a:p>
            <a:pPr marL="171249" lvl="1" indent="-171249" defTabSz="557784">
              <a:lnSpc>
                <a:spcPct val="110000"/>
              </a:lnSpc>
              <a:spcBef>
                <a:spcPts val="400"/>
              </a:spcBef>
              <a:buSzPct val="100000"/>
              <a:buFontTx/>
              <a:buChar char="•"/>
              <a:defRPr sz="1708"/>
            </a:pP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total,</a:t>
            </a:r>
            <a:r>
              <a:rPr lang="zh-CN" altLang="en-US" sz="2000" dirty="0"/>
              <a:t> </a:t>
            </a:r>
            <a:r>
              <a:rPr lang="en-US" altLang="zh-CN" sz="2000" dirty="0"/>
              <a:t>there</a:t>
            </a:r>
            <a:r>
              <a:rPr lang="zh-CN" altLang="en-US" sz="2000" dirty="0"/>
              <a:t> </a:t>
            </a:r>
            <a:r>
              <a:rPr lang="en-US" altLang="zh-CN" sz="2000" dirty="0"/>
              <a:t>are</a:t>
            </a:r>
            <a:r>
              <a:rPr lang="zh-CN" altLang="en-US" sz="2000" dirty="0"/>
              <a:t> </a:t>
            </a:r>
            <a:r>
              <a:rPr lang="en-US" sz="2000" dirty="0"/>
              <a:t>125,598 products, 51,366 users</a:t>
            </a:r>
            <a:r>
              <a:rPr lang="zh-CN" altLang="en-US" sz="2000" dirty="0"/>
              <a:t> </a:t>
            </a:r>
            <a:r>
              <a:rPr lang="en-US" sz="2000" dirty="0"/>
              <a:t>and 108,749,788 multi-type behaviors</a:t>
            </a:r>
          </a:p>
        </p:txBody>
      </p:sp>
    </p:spTree>
    <p:extLst>
      <p:ext uri="{BB962C8B-B14F-4D97-AF65-F5344CB8AC3E}">
        <p14:creationId xmlns:p14="http://schemas.microsoft.com/office/powerpoint/2010/main" val="394937189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D110C"/>
      </a:accent1>
      <a:accent2>
        <a:srgbClr val="6D6E7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D110C"/>
      </a:accent1>
      <a:accent2>
        <a:srgbClr val="6D6E7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</TotalTime>
  <Words>443</Words>
  <Application>Microsoft Macintosh PowerPoint</Application>
  <PresentationFormat>On-screen Show (4:3)</PresentationFormat>
  <Paragraphs>69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Blank Presentation</vt:lpstr>
      <vt:lpstr>Behavior based Dynamic Summarization on Product Aspects via Reinforcement Neighbour Selection</vt:lpstr>
      <vt:lpstr>Outline</vt:lpstr>
      <vt:lpstr>Introduction</vt:lpstr>
      <vt:lpstr>Introduction</vt:lpstr>
      <vt:lpstr>Method</vt:lpstr>
      <vt:lpstr>Data Prerequisite</vt:lpstr>
      <vt:lpstr>BDS Model</vt:lpstr>
      <vt:lpstr>Experiment</vt:lpstr>
      <vt:lpstr>Dataset</vt:lpstr>
      <vt:lpstr>Automatic &amp; Human Evaluation</vt:lpstr>
      <vt:lpstr>Dynamic Performance</vt:lpstr>
      <vt:lpstr>Input Component Evaluation</vt:lpstr>
      <vt:lpstr>Case Study</vt:lpstr>
      <vt:lpstr>Future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AMAD: Adversarial Multiscale Anomaly Detection on High-Dimensional and Time-Evolving Categorical Data</dc:title>
  <cp:lastModifiedBy>Microsoft Office User</cp:lastModifiedBy>
  <cp:revision>244</cp:revision>
  <dcterms:modified xsi:type="dcterms:W3CDTF">2020-08-04T19:36:29Z</dcterms:modified>
</cp:coreProperties>
</file>